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91" r:id="rId4"/>
    <p:sldId id="261" r:id="rId5"/>
    <p:sldId id="260" r:id="rId6"/>
    <p:sldId id="266" r:id="rId7"/>
    <p:sldId id="269" r:id="rId8"/>
    <p:sldId id="292" r:id="rId9"/>
    <p:sldId id="265" r:id="rId10"/>
    <p:sldId id="268" r:id="rId11"/>
    <p:sldId id="267" r:id="rId12"/>
    <p:sldId id="263" r:id="rId13"/>
    <p:sldId id="271" r:id="rId14"/>
    <p:sldId id="293" r:id="rId15"/>
    <p:sldId id="294" r:id="rId16"/>
    <p:sldId id="270" r:id="rId17"/>
    <p:sldId id="273" r:id="rId18"/>
    <p:sldId id="274" r:id="rId19"/>
    <p:sldId id="276" r:id="rId20"/>
    <p:sldId id="277" r:id="rId21"/>
    <p:sldId id="262" r:id="rId22"/>
    <p:sldId id="278" r:id="rId23"/>
    <p:sldId id="279" r:id="rId24"/>
    <p:sldId id="295" r:id="rId25"/>
    <p:sldId id="280" r:id="rId26"/>
    <p:sldId id="281" r:id="rId27"/>
    <p:sldId id="282" r:id="rId28"/>
    <p:sldId id="283" r:id="rId29"/>
    <p:sldId id="285" r:id="rId30"/>
    <p:sldId id="286" r:id="rId31"/>
    <p:sldId id="287" r:id="rId32"/>
    <p:sldId id="288" r:id="rId33"/>
    <p:sldId id="289" r:id="rId34"/>
    <p:sldId id="284" r:id="rId35"/>
    <p:sldId id="290" r:id="rId36"/>
    <p:sldId id="296" r:id="rId37"/>
    <p:sldId id="297" r:id="rId38"/>
    <p:sldId id="298" r:id="rId39"/>
    <p:sldId id="299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-62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BD8F7-5BEC-43BA-BFB2-DF39B173F7FF}" type="datetimeFigureOut">
              <a:rPr lang="en-IN" smtClean="0"/>
              <a:pPr/>
              <a:t>17-05-2022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D8541-849F-4C0F-BE93-B553C5D7354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173801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BD8F7-5BEC-43BA-BFB2-DF39B173F7FF}" type="datetimeFigureOut">
              <a:rPr lang="en-IN" smtClean="0"/>
              <a:pPr/>
              <a:t>17-05-2022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D8541-849F-4C0F-BE93-B553C5D7354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766621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BD8F7-5BEC-43BA-BFB2-DF39B173F7FF}" type="datetimeFigureOut">
              <a:rPr lang="en-IN" smtClean="0"/>
              <a:pPr/>
              <a:t>17-05-2022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D8541-849F-4C0F-BE93-B553C5D7354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661518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BD8F7-5BEC-43BA-BFB2-DF39B173F7FF}" type="datetimeFigureOut">
              <a:rPr lang="en-IN" smtClean="0"/>
              <a:pPr/>
              <a:t>17-05-2022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D8541-849F-4C0F-BE93-B553C5D7354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92777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BD8F7-5BEC-43BA-BFB2-DF39B173F7FF}" type="datetimeFigureOut">
              <a:rPr lang="en-IN" smtClean="0"/>
              <a:pPr/>
              <a:t>17-05-2022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D8541-849F-4C0F-BE93-B553C5D7354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1417738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BD8F7-5BEC-43BA-BFB2-DF39B173F7FF}" type="datetimeFigureOut">
              <a:rPr lang="en-IN" smtClean="0"/>
              <a:pPr/>
              <a:t>17-05-2022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D8541-849F-4C0F-BE93-B553C5D7354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488895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BD8F7-5BEC-43BA-BFB2-DF39B173F7FF}" type="datetimeFigureOut">
              <a:rPr lang="en-IN" smtClean="0"/>
              <a:pPr/>
              <a:t>17-05-2022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D8541-849F-4C0F-BE93-B553C5D7354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185849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BD8F7-5BEC-43BA-BFB2-DF39B173F7FF}" type="datetimeFigureOut">
              <a:rPr lang="en-IN" smtClean="0"/>
              <a:pPr/>
              <a:t>17-05-2022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D8541-849F-4C0F-BE93-B553C5D7354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2621967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BD8F7-5BEC-43BA-BFB2-DF39B173F7FF}" type="datetimeFigureOut">
              <a:rPr lang="en-IN" smtClean="0"/>
              <a:pPr/>
              <a:t>17-05-2022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D8541-849F-4C0F-BE93-B553C5D7354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418979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BD8F7-5BEC-43BA-BFB2-DF39B173F7FF}" type="datetimeFigureOut">
              <a:rPr lang="en-IN" smtClean="0"/>
              <a:pPr/>
              <a:t>17-05-2022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88BD8541-849F-4C0F-BE93-B553C5D7354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065102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BD8F7-5BEC-43BA-BFB2-DF39B173F7FF}" type="datetimeFigureOut">
              <a:rPr lang="en-IN" smtClean="0"/>
              <a:pPr/>
              <a:t>17-05-2022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D8541-849F-4C0F-BE93-B553C5D7354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705101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BD8F7-5BEC-43BA-BFB2-DF39B173F7FF}" type="datetimeFigureOut">
              <a:rPr lang="en-IN" smtClean="0"/>
              <a:pPr/>
              <a:t>17-05-2022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D8541-849F-4C0F-BE93-B553C5D7354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268930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BD8F7-5BEC-43BA-BFB2-DF39B173F7FF}" type="datetimeFigureOut">
              <a:rPr lang="en-IN" smtClean="0"/>
              <a:pPr/>
              <a:t>17-05-2022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D8541-849F-4C0F-BE93-B553C5D7354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10329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BD8F7-5BEC-43BA-BFB2-DF39B173F7FF}" type="datetimeFigureOut">
              <a:rPr lang="en-IN" smtClean="0"/>
              <a:pPr/>
              <a:t>17-05-2022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D8541-849F-4C0F-BE93-B553C5D7354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549822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BD8F7-5BEC-43BA-BFB2-DF39B173F7FF}" type="datetimeFigureOut">
              <a:rPr lang="en-IN" smtClean="0"/>
              <a:pPr/>
              <a:t>17-05-2022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D8541-849F-4C0F-BE93-B553C5D7354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38264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BD8F7-5BEC-43BA-BFB2-DF39B173F7FF}" type="datetimeFigureOut">
              <a:rPr lang="en-IN" smtClean="0"/>
              <a:pPr/>
              <a:t>17-05-2022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D8541-849F-4C0F-BE93-B553C5D7354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791170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BD8F7-5BEC-43BA-BFB2-DF39B173F7FF}" type="datetimeFigureOut">
              <a:rPr lang="en-IN" smtClean="0"/>
              <a:pPr/>
              <a:t>17-05-2022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D8541-849F-4C0F-BE93-B553C5D7354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329413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5BBD8F7-5BEC-43BA-BFB2-DF39B173F7FF}" type="datetimeFigureOut">
              <a:rPr lang="en-IN" smtClean="0"/>
              <a:pPr/>
              <a:t>17-05-2022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8BD8541-849F-4C0F-BE93-B553C5D7354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700765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443C83-FAB5-4361-9C8B-911E9F7D82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4629" y="165099"/>
            <a:ext cx="8574622" cy="2616199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Arial Black" panose="020B0A04020102020204" pitchFamily="34" charset="0"/>
              </a:rPr>
              <a:t>Core java</a:t>
            </a:r>
            <a:endParaRPr lang="en-IN" sz="7200" dirty="0"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506BFC8-B291-487A-BC06-3C9297B44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5377" y="4042920"/>
            <a:ext cx="6987645" cy="1388534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002060"/>
                </a:solidFill>
                <a:latin typeface="Algerian" panose="04020705040A02060702" pitchFamily="82" charset="0"/>
              </a:rPr>
              <a:t>NEEHARIKA</a:t>
            </a:r>
            <a:endParaRPr lang="en-IN" sz="4000" dirty="0">
              <a:solidFill>
                <a:srgbClr val="00206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33949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7D8E3FC-9DDA-4198-8413-4F2FA0D1A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396" y="923731"/>
            <a:ext cx="7912359" cy="430141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83241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C2254E4-C1EF-45A1-9937-8C9B67902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08" y="410547"/>
            <a:ext cx="9367935" cy="585029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12041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F998C43-FC22-4F20-AF17-31C7CABB7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672" y="746449"/>
            <a:ext cx="10000335" cy="501053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19467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550AB59-EACC-4AAD-B970-CFF0FF43E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5005873"/>
          </a:xfrm>
        </p:spPr>
        <p:txBody>
          <a:bodyPr>
            <a:normAutofit/>
          </a:bodyPr>
          <a:lstStyle/>
          <a:p>
            <a:r>
              <a:rPr lang="en-US" sz="5300" b="0" i="0" dirty="0">
                <a:solidFill>
                  <a:srgbClr val="FF0000"/>
                </a:solidFill>
                <a:effectLst/>
                <a:latin typeface="Copperplate Gothic Light" panose="020E0507020206020404" pitchFamily="34" charset="0"/>
              </a:rPr>
              <a:t>Multiple inheritance in Java by interface</a:t>
            </a:r>
            <a:r>
              <a:rPr lang="en-US" b="0" i="0" dirty="0">
                <a:solidFill>
                  <a:srgbClr val="610B38"/>
                </a:solidFill>
                <a:effectLst/>
                <a:latin typeface="erdana"/>
              </a:rPr>
              <a:t/>
            </a:r>
            <a:br>
              <a:rPr lang="en-US" b="0" i="0" dirty="0">
                <a:solidFill>
                  <a:srgbClr val="610B38"/>
                </a:solidFill>
                <a:effectLst/>
                <a:latin typeface="erdana"/>
              </a:rPr>
            </a:b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37638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346856D-2FC3-4742-8618-0F7629A33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270" y="223936"/>
            <a:ext cx="9069354" cy="61115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67274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E7492E4-505E-431C-8378-829965B42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776" y="223936"/>
            <a:ext cx="9226314" cy="621418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56682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00FEF06-F6E5-41A3-8F73-E34CB6685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910" y="765109"/>
            <a:ext cx="8252011" cy="486124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19581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206F4C8-E32F-4FD4-8381-B338BBBC9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5173824"/>
          </a:xfrm>
        </p:spPr>
        <p:txBody>
          <a:bodyPr/>
          <a:lstStyle/>
          <a:p>
            <a:r>
              <a:rPr lang="en-IN" sz="4800" b="0" i="0" dirty="0">
                <a:solidFill>
                  <a:schemeClr val="accent6">
                    <a:lumMod val="75000"/>
                  </a:schemeClr>
                </a:solidFill>
                <a:effectLst/>
                <a:latin typeface="Cooper Black" panose="0208090404030B020404" pitchFamily="18" charset="0"/>
              </a:rPr>
              <a:t>INTERFACE INHERITANCE</a:t>
            </a:r>
            <a:r>
              <a:rPr lang="en-IN" b="0" i="0" dirty="0">
                <a:solidFill>
                  <a:srgbClr val="610B38"/>
                </a:solidFill>
                <a:effectLst/>
                <a:latin typeface="erdana"/>
              </a:rPr>
              <a:t/>
            </a:r>
            <a:br>
              <a:rPr lang="en-IN" b="0" i="0" dirty="0">
                <a:solidFill>
                  <a:srgbClr val="610B38"/>
                </a:solidFill>
                <a:effectLst/>
                <a:latin typeface="erdana"/>
              </a:rPr>
            </a:b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830056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87498F-AF3A-48C2-AB4A-E1E1E42C7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5360437"/>
          </a:xfrm>
        </p:spPr>
        <p:txBody>
          <a:bodyPr>
            <a:normAutofit/>
          </a:bodyPr>
          <a:lstStyle/>
          <a:p>
            <a:r>
              <a:rPr lang="en-IN" b="0" i="0" dirty="0">
                <a:solidFill>
                  <a:schemeClr val="accent6">
                    <a:lumMod val="50000"/>
                  </a:schemeClr>
                </a:solidFill>
                <a:effectLst/>
                <a:latin typeface="Elephant" panose="02020904090505020303" pitchFamily="18" charset="0"/>
              </a:rPr>
              <a:t>DEFAULT METHOD IN INTERFACE</a:t>
            </a:r>
            <a:r>
              <a:rPr lang="en-IN" b="0" i="0" dirty="0">
                <a:solidFill>
                  <a:srgbClr val="610B38"/>
                </a:solidFill>
                <a:effectLst/>
                <a:latin typeface="erdana"/>
              </a:rPr>
              <a:t/>
            </a:r>
            <a:br>
              <a:rPr lang="en-IN" b="0" i="0" dirty="0">
                <a:solidFill>
                  <a:srgbClr val="610B38"/>
                </a:solidFill>
                <a:effectLst/>
                <a:latin typeface="erdana"/>
              </a:rPr>
            </a:b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116305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525F014-E702-445A-940C-7E87414FC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4567335"/>
          </a:xfrm>
        </p:spPr>
        <p:txBody>
          <a:bodyPr>
            <a:noAutofit/>
          </a:bodyPr>
          <a:lstStyle/>
          <a:p>
            <a:r>
              <a:rPr lang="en-IN" sz="6600" b="0" i="0" dirty="0">
                <a:solidFill>
                  <a:schemeClr val="accent5"/>
                </a:solidFill>
                <a:effectLst/>
                <a:latin typeface="Dubai Medium" panose="020B0603030403030204" pitchFamily="34" charset="-78"/>
                <a:cs typeface="Dubai Medium" panose="020B0603030403030204" pitchFamily="34" charset="-78"/>
              </a:rPr>
              <a:t>MARKER OR TAGGED INTERFACE</a:t>
            </a:r>
            <a:br>
              <a:rPr lang="en-IN" sz="6600" b="0" i="0" dirty="0">
                <a:solidFill>
                  <a:schemeClr val="accent5"/>
                </a:solidFill>
                <a:effectLst/>
                <a:latin typeface="Dubai Medium" panose="020B0603030403030204" pitchFamily="34" charset="-78"/>
                <a:cs typeface="Dubai Medium" panose="020B0603030403030204" pitchFamily="34" charset="-78"/>
              </a:rPr>
            </a:br>
            <a:endParaRPr lang="en-IN" sz="6600" dirty="0">
              <a:solidFill>
                <a:schemeClr val="accent5"/>
              </a:solidFill>
              <a:latin typeface="Dubai Medium" panose="020B0603030403030204" pitchFamily="34" charset="-78"/>
              <a:cs typeface="Dubai Medium" panose="020B0603030403030204" pitchFamily="34" charset="-7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86628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40C733-34A1-47BA-B562-89158F31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4800600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2">
                    <a:lumMod val="25000"/>
                  </a:schemeClr>
                </a:solidFill>
                <a:latin typeface="Bauhaus 93" panose="04030905020B02020C02" pitchFamily="82" charset="0"/>
              </a:rPr>
              <a:t>INTERFACES</a:t>
            </a:r>
            <a:endParaRPr lang="en-IN" sz="6000" dirty="0">
              <a:solidFill>
                <a:schemeClr val="bg2">
                  <a:lumMod val="25000"/>
                </a:schemeClr>
              </a:solidFill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56842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19A0C19-DCAB-48F9-B425-4938255BB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4977882"/>
          </a:xfrm>
        </p:spPr>
        <p:txBody>
          <a:bodyPr>
            <a:normAutofit/>
          </a:bodyPr>
          <a:lstStyle/>
          <a:p>
            <a:r>
              <a:rPr lang="en-IN" sz="6000" b="0" i="0" dirty="0">
                <a:solidFill>
                  <a:schemeClr val="accent1">
                    <a:lumMod val="50000"/>
                  </a:schemeClr>
                </a:solidFill>
                <a:effectLst/>
                <a:latin typeface="Eras Bold ITC" panose="020B0907030504020204" pitchFamily="34" charset="0"/>
              </a:rPr>
              <a:t>NESTED INTERFACE IN JAVA</a:t>
            </a:r>
            <a:r>
              <a:rPr lang="en-IN" b="0" i="0" dirty="0">
                <a:solidFill>
                  <a:srgbClr val="610B38"/>
                </a:solidFill>
                <a:effectLst/>
                <a:latin typeface="erdana"/>
              </a:rPr>
              <a:t/>
            </a:r>
            <a:br>
              <a:rPr lang="en-IN" b="0" i="0" dirty="0">
                <a:solidFill>
                  <a:srgbClr val="610B38"/>
                </a:solidFill>
                <a:effectLst/>
                <a:latin typeface="erdana"/>
              </a:rPr>
            </a:b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754130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702D039-2679-46CF-8465-C7327677B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735" y="597159"/>
            <a:ext cx="8294914" cy="531643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78165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D2238E-9CA9-42A4-8E63-6E1F83AC3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4837922"/>
          </a:xfrm>
        </p:spPr>
        <p:txBody>
          <a:bodyPr>
            <a:normAutofit/>
          </a:bodyPr>
          <a:lstStyle/>
          <a:p>
            <a:r>
              <a:rPr lang="en-IN" sz="6700" b="0" i="0" dirty="0">
                <a:solidFill>
                  <a:schemeClr val="accent5">
                    <a:lumMod val="75000"/>
                  </a:schemeClr>
                </a:solidFill>
                <a:effectLst/>
                <a:latin typeface="Franklin Gothic Heavy" panose="020B0903020102020204" pitchFamily="34" charset="0"/>
              </a:rPr>
              <a:t>JAVA PACKAGE</a:t>
            </a:r>
            <a:r>
              <a:rPr lang="en-IN" b="0" i="0" dirty="0">
                <a:solidFill>
                  <a:schemeClr val="accent5">
                    <a:lumMod val="75000"/>
                  </a:schemeClr>
                </a:solidFill>
                <a:effectLst/>
                <a:latin typeface="erdana"/>
              </a:rPr>
              <a:t/>
            </a:r>
            <a:br>
              <a:rPr lang="en-IN" b="0" i="0" dirty="0">
                <a:solidFill>
                  <a:schemeClr val="accent5">
                    <a:lumMod val="75000"/>
                  </a:schemeClr>
                </a:solidFill>
                <a:effectLst/>
                <a:latin typeface="erdana"/>
              </a:rPr>
            </a:br>
            <a:r>
              <a:rPr lang="en-IN" b="0" i="0" dirty="0">
                <a:solidFill>
                  <a:schemeClr val="accent5">
                    <a:lumMod val="75000"/>
                  </a:schemeClr>
                </a:solidFill>
                <a:effectLst/>
                <a:latin typeface="inter-regular"/>
              </a:rPr>
              <a:t/>
            </a:r>
            <a:br>
              <a:rPr lang="en-IN" b="0" i="0" dirty="0">
                <a:solidFill>
                  <a:schemeClr val="accent5">
                    <a:lumMod val="75000"/>
                  </a:schemeClr>
                </a:solidFill>
                <a:effectLst/>
                <a:latin typeface="inter-regular"/>
              </a:rPr>
            </a:b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38510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754E0B5-D289-4165-9760-55C8603B2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608" y="373224"/>
            <a:ext cx="9012341" cy="605556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93575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86ABFF2-AB1F-42BA-A2FE-FFE4C1CF1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907" y="326572"/>
            <a:ext cx="8938726" cy="635414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22611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EAC3BAC-1819-4CA3-B868-31822AEA808C}"/>
              </a:ext>
            </a:extLst>
          </p:cNvPr>
          <p:cNvSpPr txBox="1"/>
          <p:nvPr/>
        </p:nvSpPr>
        <p:spPr>
          <a:xfrm>
            <a:off x="1782147" y="2382426"/>
            <a:ext cx="9022702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4000" b="0" i="0" dirty="0">
                <a:solidFill>
                  <a:srgbClr val="610B4B"/>
                </a:solidFill>
                <a:effectLst/>
                <a:latin typeface="Forte" panose="03060902040502070203" pitchFamily="66" charset="0"/>
              </a:rPr>
              <a:t>Advantage of Java Package</a:t>
            </a:r>
          </a:p>
          <a:p>
            <a:pPr algn="just"/>
            <a:endParaRPr lang="en-US" b="0" i="0" dirty="0">
              <a:solidFill>
                <a:srgbClr val="610B4B"/>
              </a:solidFill>
              <a:effectLst/>
              <a:latin typeface="erdana"/>
            </a:endParaRPr>
          </a:p>
          <a:p>
            <a:pPr marL="342900" indent="-342900" algn="just">
              <a:buAutoNum type="arabicParenR"/>
            </a:pPr>
            <a:r>
              <a:rPr lang="en-US" sz="2400" b="0" i="0" dirty="0">
                <a:solidFill>
                  <a:srgbClr val="333333"/>
                </a:solidFill>
                <a:effectLst/>
                <a:latin typeface="Impact" panose="020B0806030902050204" pitchFamily="34" charset="0"/>
              </a:rPr>
              <a:t>Java package is used to categorize the classes and interfaces so that they can be easily maintained.</a:t>
            </a:r>
          </a:p>
          <a:p>
            <a:pPr marL="342900" indent="-342900" algn="just">
              <a:buAutoNum type="arabicParenR"/>
            </a:pPr>
            <a:endParaRPr lang="en-US" b="0" i="0" dirty="0">
              <a:solidFill>
                <a:srgbClr val="333333"/>
              </a:solidFill>
              <a:effectLst/>
              <a:latin typeface="inter-regular"/>
            </a:endParaRPr>
          </a:p>
          <a:p>
            <a:pPr algn="just"/>
            <a:r>
              <a:rPr lang="en-US" sz="2400" b="0" i="0" dirty="0">
                <a:solidFill>
                  <a:srgbClr val="333333"/>
                </a:solidFill>
                <a:effectLst/>
                <a:latin typeface="Impact" panose="020B0806030902050204" pitchFamily="34" charset="0"/>
              </a:rPr>
              <a:t>2) </a:t>
            </a:r>
            <a:r>
              <a:rPr lang="en-US" sz="2400" dirty="0" err="1">
                <a:solidFill>
                  <a:srgbClr val="333333"/>
                </a:solidFill>
                <a:latin typeface="Impact" panose="020B0806030902050204" pitchFamily="34" charset="0"/>
              </a:rPr>
              <a:t>Jage</a:t>
            </a:r>
            <a:r>
              <a:rPr lang="en-US" sz="2400" dirty="0">
                <a:solidFill>
                  <a:srgbClr val="333333"/>
                </a:solidFill>
                <a:latin typeface="Impact" panose="020B0806030902050204" pitchFamily="34" charset="0"/>
              </a:rPr>
              <a:t> provides access </a:t>
            </a:r>
            <a:r>
              <a:rPr lang="en-US" sz="2400" dirty="0" err="1">
                <a:solidFill>
                  <a:srgbClr val="333333"/>
                </a:solidFill>
                <a:latin typeface="Impact" panose="020B0806030902050204" pitchFamily="34" charset="0"/>
              </a:rPr>
              <a:t>protectionava</a:t>
            </a:r>
            <a:r>
              <a:rPr lang="en-US" sz="2400" dirty="0">
                <a:solidFill>
                  <a:srgbClr val="333333"/>
                </a:solidFill>
                <a:latin typeface="Impact" panose="020B0806030902050204" pitchFamily="34" charset="0"/>
              </a:rPr>
              <a:t> pack.</a:t>
            </a:r>
            <a:endParaRPr lang="en-US" sz="2400" b="0" i="0" dirty="0">
              <a:solidFill>
                <a:srgbClr val="333333"/>
              </a:solidFill>
              <a:effectLst/>
              <a:latin typeface="Impact" panose="020B0806030902050204" pitchFamily="34" charset="0"/>
            </a:endParaRPr>
          </a:p>
          <a:p>
            <a:pPr algn="just"/>
            <a:endParaRPr lang="en-US" b="0" i="0" dirty="0">
              <a:solidFill>
                <a:srgbClr val="333333"/>
              </a:solidFill>
              <a:effectLst/>
              <a:latin typeface="inter-regular"/>
            </a:endParaRPr>
          </a:p>
          <a:p>
            <a:pPr algn="just"/>
            <a:r>
              <a:rPr lang="en-US" sz="2400" b="0" i="0" dirty="0">
                <a:solidFill>
                  <a:srgbClr val="333333"/>
                </a:solidFill>
                <a:effectLst/>
                <a:latin typeface="Impact" panose="020B0806030902050204" pitchFamily="34" charset="0"/>
              </a:rPr>
              <a:t>3) Java package removes naming collision.</a:t>
            </a:r>
          </a:p>
        </p:txBody>
      </p:sp>
    </p:spTree>
    <p:extLst>
      <p:ext uri="{BB962C8B-B14F-4D97-AF65-F5344CB8AC3E}">
        <p14:creationId xmlns="" xmlns:p14="http://schemas.microsoft.com/office/powerpoint/2010/main" val="1422555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79C9B68-1DC7-4115-A069-E3036D466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510" y="419878"/>
            <a:ext cx="9069355" cy="553305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141189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8DF00D3-BE58-484E-99F7-FC9677454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354563"/>
            <a:ext cx="10018713" cy="5225143"/>
          </a:xfrm>
        </p:spPr>
        <p:txBody>
          <a:bodyPr>
            <a:noAutofit/>
          </a:bodyPr>
          <a:lstStyle/>
          <a:p>
            <a:r>
              <a:rPr lang="en-US" sz="5400" b="0" i="0" dirty="0">
                <a:solidFill>
                  <a:schemeClr val="accent3">
                    <a:lumMod val="50000"/>
                  </a:schemeClr>
                </a:solidFill>
                <a:effectLst/>
                <a:latin typeface="Copperplate Gothic Bold" panose="020E0705020206020404" pitchFamily="34" charset="0"/>
              </a:rPr>
              <a:t>How to access package from another package?</a:t>
            </a:r>
            <a:br>
              <a:rPr lang="en-US" sz="5400" b="0" i="0" dirty="0">
                <a:solidFill>
                  <a:schemeClr val="accent3">
                    <a:lumMod val="50000"/>
                  </a:schemeClr>
                </a:solidFill>
                <a:effectLst/>
                <a:latin typeface="Copperplate Gothic Bold" panose="020E0705020206020404" pitchFamily="34" charset="0"/>
              </a:rPr>
            </a:br>
            <a:endParaRPr lang="en-IN" sz="5400" dirty="0">
              <a:solidFill>
                <a:schemeClr val="accent3">
                  <a:lumMod val="50000"/>
                </a:schemeClr>
              </a:solidFill>
              <a:latin typeface="Copperplate Gothic Bold" panose="020E07050202060204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372530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29E48E3-E8F2-4A56-AE35-21715BD4A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4688633"/>
          </a:xfrm>
        </p:spPr>
        <p:txBody>
          <a:bodyPr/>
          <a:lstStyle/>
          <a:p>
            <a:r>
              <a:rPr lang="en-IN" b="0" i="0" dirty="0">
                <a:solidFill>
                  <a:srgbClr val="610B38"/>
                </a:solidFill>
                <a:effectLst/>
                <a:latin typeface="Copperplate Gothic Bold" panose="020E0705020206020404" pitchFamily="34" charset="0"/>
              </a:rPr>
              <a:t> </a:t>
            </a:r>
            <a:r>
              <a:rPr lang="en-IN" sz="6000" b="0" i="0" dirty="0">
                <a:solidFill>
                  <a:schemeClr val="accent5">
                    <a:lumMod val="50000"/>
                  </a:schemeClr>
                </a:solidFill>
                <a:effectLst/>
                <a:latin typeface="Copperplate Gothic Bold" panose="020E0705020206020404" pitchFamily="34" charset="0"/>
              </a:rPr>
              <a:t>Using </a:t>
            </a:r>
            <a:r>
              <a:rPr lang="en-IN" sz="6000" b="0" i="0" dirty="0" err="1">
                <a:solidFill>
                  <a:schemeClr val="accent5">
                    <a:lumMod val="50000"/>
                  </a:schemeClr>
                </a:solidFill>
                <a:effectLst/>
                <a:latin typeface="Copperplate Gothic Bold" panose="020E0705020206020404" pitchFamily="34" charset="0"/>
              </a:rPr>
              <a:t>packagename</a:t>
            </a:r>
            <a:r>
              <a:rPr lang="en-IN" b="0" i="0" dirty="0">
                <a:solidFill>
                  <a:srgbClr val="610B38"/>
                </a:solidFill>
                <a:effectLst/>
                <a:latin typeface="erdana"/>
              </a:rPr>
              <a:t/>
            </a:r>
            <a:br>
              <a:rPr lang="en-IN" b="0" i="0" dirty="0">
                <a:solidFill>
                  <a:srgbClr val="610B38"/>
                </a:solidFill>
                <a:effectLst/>
                <a:latin typeface="erdana"/>
              </a:rPr>
            </a:b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4033988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008B0C9-6387-4701-A155-B8F41B9EC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4194110"/>
          </a:xfrm>
        </p:spPr>
        <p:txBody>
          <a:bodyPr/>
          <a:lstStyle/>
          <a:p>
            <a:r>
              <a:rPr lang="en-IN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ucida Calligraphy" panose="03010101010101010101" pitchFamily="66" charset="0"/>
              </a:rPr>
              <a:t>Using </a:t>
            </a:r>
            <a:r>
              <a:rPr lang="en-IN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Lucida Calligraphy" panose="03010101010101010101" pitchFamily="66" charset="0"/>
              </a:rPr>
              <a:t>packagename.classname</a:t>
            </a:r>
            <a:r>
              <a:rPr lang="en-IN" b="0" i="0" dirty="0">
                <a:solidFill>
                  <a:srgbClr val="610B38"/>
                </a:solidFill>
                <a:effectLst/>
                <a:latin typeface="erdana"/>
              </a:rPr>
              <a:t/>
            </a:r>
            <a:br>
              <a:rPr lang="en-IN" b="0" i="0" dirty="0">
                <a:solidFill>
                  <a:srgbClr val="610B38"/>
                </a:solidFill>
                <a:effectLst/>
                <a:latin typeface="erdana"/>
              </a:rPr>
            </a:b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3251293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1CF9CFB-B424-412B-917E-143DA95C7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980" y="862548"/>
            <a:ext cx="8877796" cy="552892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04717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649EDC1-BDBC-44C2-83DD-CAAC43DF8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4669971"/>
          </a:xfrm>
        </p:spPr>
        <p:txBody>
          <a:bodyPr/>
          <a:lstStyle/>
          <a:p>
            <a:r>
              <a:rPr lang="en-IN" sz="4800" b="0" i="0" dirty="0">
                <a:solidFill>
                  <a:srgbClr val="610B38"/>
                </a:solidFill>
                <a:effectLst/>
                <a:latin typeface="Eras Demi ITC" panose="020B0805030504020804" pitchFamily="34" charset="0"/>
              </a:rPr>
              <a:t>USING FULLY QUALIFIED NAME</a:t>
            </a:r>
            <a:r>
              <a:rPr lang="en-IN" b="0" i="0" dirty="0">
                <a:solidFill>
                  <a:srgbClr val="610B38"/>
                </a:solidFill>
                <a:effectLst/>
                <a:latin typeface="erdana"/>
              </a:rPr>
              <a:t/>
            </a:r>
            <a:br>
              <a:rPr lang="en-IN" b="0" i="0" dirty="0">
                <a:solidFill>
                  <a:srgbClr val="610B38"/>
                </a:solidFill>
                <a:effectLst/>
                <a:latin typeface="erdana"/>
              </a:rPr>
            </a:b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40893105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4B69F13-9E82-44BE-A15D-43FE20EA6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270" y="961054"/>
            <a:ext cx="4422710" cy="461865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4484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42C3C79-6DFB-481C-A927-B6082EA75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3979506"/>
          </a:xfrm>
        </p:spPr>
        <p:txBody>
          <a:bodyPr/>
          <a:lstStyle/>
          <a:p>
            <a:r>
              <a:rPr lang="en-IN" sz="5400" b="0" i="0" dirty="0" err="1">
                <a:solidFill>
                  <a:srgbClr val="002060"/>
                </a:solidFill>
                <a:effectLst/>
                <a:latin typeface="Footlight MT Light" panose="0204060206030A020304" pitchFamily="18" charset="0"/>
              </a:rPr>
              <a:t>Subpackage</a:t>
            </a:r>
            <a:r>
              <a:rPr lang="en-IN" sz="5400" b="0" i="0" dirty="0">
                <a:solidFill>
                  <a:srgbClr val="002060"/>
                </a:solidFill>
                <a:effectLst/>
                <a:latin typeface="Footlight MT Light" panose="0204060206030A020304" pitchFamily="18" charset="0"/>
              </a:rPr>
              <a:t> in java</a:t>
            </a:r>
            <a:r>
              <a:rPr lang="en-IN" b="0" i="0" dirty="0">
                <a:solidFill>
                  <a:srgbClr val="610B38"/>
                </a:solidFill>
                <a:effectLst/>
                <a:latin typeface="erdana"/>
              </a:rPr>
              <a:t/>
            </a:r>
            <a:br>
              <a:rPr lang="en-IN" b="0" i="0" dirty="0">
                <a:solidFill>
                  <a:srgbClr val="610B38"/>
                </a:solidFill>
                <a:effectLst/>
                <a:latin typeface="erdana"/>
              </a:rPr>
            </a:b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83277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99CD0E8-B0C4-45CD-A6AB-5BA2576B0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4016829"/>
          </a:xfrm>
        </p:spPr>
        <p:txBody>
          <a:bodyPr>
            <a:noAutofit/>
          </a:bodyPr>
          <a:lstStyle/>
          <a:p>
            <a:r>
              <a:rPr lang="en-US" sz="4800" b="0" i="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Cooper Black" panose="0208090404030B020404" pitchFamily="18" charset="0"/>
              </a:rPr>
              <a:t>How to send the class file to another directory or drive?</a:t>
            </a:r>
            <a:br>
              <a:rPr lang="en-US" sz="4800" b="0" i="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Cooper Black" panose="0208090404030B020404" pitchFamily="18" charset="0"/>
              </a:rPr>
            </a:br>
            <a:endParaRPr lang="en-IN" sz="4800" dirty="0">
              <a:solidFill>
                <a:schemeClr val="tx2">
                  <a:lumMod val="90000"/>
                  <a:lumOff val="10000"/>
                </a:schemeClr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614399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8EB028A-A285-4FB0-B644-6C94B7AB7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204" y="475861"/>
            <a:ext cx="9974425" cy="5486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38494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AE70B7-2548-4471-82F4-43CF7D6C6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4502020"/>
          </a:xfrm>
        </p:spPr>
        <p:txBody>
          <a:bodyPr/>
          <a:lstStyle/>
          <a:p>
            <a:r>
              <a:rPr lang="en-IN" sz="5400" b="0" i="0" dirty="0">
                <a:solidFill>
                  <a:srgbClr val="610B38"/>
                </a:solidFill>
                <a:effectLst/>
                <a:latin typeface="Cooper Black" panose="0208090404030B020404" pitchFamily="18" charset="0"/>
              </a:rPr>
              <a:t>PACKAGE CLASS</a:t>
            </a:r>
            <a:r>
              <a:rPr lang="en-IN" b="0" i="0" dirty="0">
                <a:solidFill>
                  <a:srgbClr val="610B38"/>
                </a:solidFill>
                <a:effectLst/>
                <a:latin typeface="erdana"/>
              </a:rPr>
              <a:t/>
            </a:r>
            <a:br>
              <a:rPr lang="en-IN" b="0" i="0" dirty="0">
                <a:solidFill>
                  <a:srgbClr val="610B38"/>
                </a:solidFill>
                <a:effectLst/>
                <a:latin typeface="erdana"/>
              </a:rPr>
            </a:b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0000407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ADDCBA-42ED-486F-AB4F-66F0961F3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4809931"/>
          </a:xfrm>
        </p:spPr>
        <p:txBody>
          <a:bodyPr/>
          <a:lstStyle/>
          <a:p>
            <a:r>
              <a:rPr lang="en-IN" sz="6600" b="0" i="0" dirty="0">
                <a:solidFill>
                  <a:schemeClr val="accent1">
                    <a:lumMod val="50000"/>
                  </a:schemeClr>
                </a:solidFill>
                <a:effectLst/>
                <a:latin typeface="Dubai" panose="020B0503030403030204" pitchFamily="34" charset="-78"/>
                <a:cs typeface="Dubai" panose="020B0503030403030204" pitchFamily="34" charset="-78"/>
              </a:rPr>
              <a:t>Access Modifiers in Java</a:t>
            </a:r>
            <a:r>
              <a:rPr lang="en-IN" b="0" i="0" dirty="0">
                <a:solidFill>
                  <a:srgbClr val="610B38"/>
                </a:solidFill>
                <a:effectLst/>
                <a:latin typeface="erdana"/>
              </a:rPr>
              <a:t/>
            </a:r>
            <a:br>
              <a:rPr lang="en-IN" b="0" i="0" dirty="0">
                <a:solidFill>
                  <a:srgbClr val="610B38"/>
                </a:solidFill>
                <a:effectLst/>
                <a:latin typeface="erdana"/>
              </a:rPr>
            </a:b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31829536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596A7B8-8EE1-40A3-9FEE-13009271E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816" y="625151"/>
            <a:ext cx="8920066" cy="579431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771519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B448648-9614-4DD7-BF13-397BEB25B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662" y="0"/>
            <a:ext cx="7584676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004694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5377606-437E-4CBA-982E-33A4FECA3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3634273"/>
          </a:xfrm>
        </p:spPr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813159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6A29EB2-1670-4E75-8979-DA5E99FE7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002060"/>
                </a:solidFill>
                <a:latin typeface="Algerian" panose="04020705040A02060702" pitchFamily="82" charset="0"/>
              </a:rPr>
              <a:t>WHY USE JAVA INTERFACE</a:t>
            </a:r>
            <a:endParaRPr lang="en-IN" sz="4800" dirty="0">
              <a:solidFill>
                <a:srgbClr val="00206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21176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BF715A1-F365-4719-9D1F-05664B853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702" y="531845"/>
            <a:ext cx="8434873" cy="540242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49140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70A1D42-A003-4807-B8B9-9DB738497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747" y="643812"/>
            <a:ext cx="9311951" cy="503709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78866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4DFC8D-29C6-4C8E-B59D-15596D923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4828592"/>
          </a:xfrm>
        </p:spPr>
        <p:txBody>
          <a:bodyPr>
            <a:normAutofit/>
          </a:bodyPr>
          <a:lstStyle/>
          <a:p>
            <a:r>
              <a:rPr lang="en-US" sz="4900" b="0" i="0" dirty="0">
                <a:solidFill>
                  <a:srgbClr val="FF0000"/>
                </a:solidFill>
                <a:effectLst/>
                <a:latin typeface="Curlz MT" panose="04040404050702020202" pitchFamily="82" charset="0"/>
              </a:rPr>
              <a:t>THE RELATIONSHIP BETWEEN CLASSES AND INTERFACES</a:t>
            </a:r>
            <a:r>
              <a:rPr lang="en-US" b="0" i="0" dirty="0">
                <a:solidFill>
                  <a:srgbClr val="610B38"/>
                </a:solidFill>
                <a:effectLst/>
                <a:latin typeface="erdana"/>
              </a:rPr>
              <a:t/>
            </a:r>
            <a:br>
              <a:rPr lang="en-US" b="0" i="0" dirty="0">
                <a:solidFill>
                  <a:srgbClr val="610B38"/>
                </a:solidFill>
                <a:effectLst/>
                <a:latin typeface="erdana"/>
              </a:rPr>
            </a:b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976915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7858192-C341-4BC2-AACD-A36C0B975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33" y="494522"/>
            <a:ext cx="7994619" cy="578497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42056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5833EB-78AA-4D7F-80A0-8C0698DCB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454867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6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INTERFACE DECLARATION</a:t>
            </a:r>
            <a:endParaRPr lang="en-IN" sz="5400" dirty="0">
              <a:solidFill>
                <a:schemeClr val="accent6">
                  <a:lumMod val="7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857100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656</TotalTime>
  <Words>113</Words>
  <Application>Microsoft Office PowerPoint</Application>
  <PresentationFormat>Custom</PresentationFormat>
  <Paragraphs>28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Parallax</vt:lpstr>
      <vt:lpstr>Core java</vt:lpstr>
      <vt:lpstr>INTERFACES</vt:lpstr>
      <vt:lpstr>Slide 3</vt:lpstr>
      <vt:lpstr>WHY USE JAVA INTERFACE</vt:lpstr>
      <vt:lpstr>Slide 5</vt:lpstr>
      <vt:lpstr>Slide 6</vt:lpstr>
      <vt:lpstr>THE RELATIONSHIP BETWEEN CLASSES AND INTERFACES </vt:lpstr>
      <vt:lpstr>Slide 8</vt:lpstr>
      <vt:lpstr>INTERFACE DECLARATION</vt:lpstr>
      <vt:lpstr>Slide 10</vt:lpstr>
      <vt:lpstr>Slide 11</vt:lpstr>
      <vt:lpstr>Slide 12</vt:lpstr>
      <vt:lpstr>Multiple inheritance in Java by interface </vt:lpstr>
      <vt:lpstr>Slide 14</vt:lpstr>
      <vt:lpstr>Slide 15</vt:lpstr>
      <vt:lpstr>Slide 16</vt:lpstr>
      <vt:lpstr>INTERFACE INHERITANCE </vt:lpstr>
      <vt:lpstr>DEFAULT METHOD IN INTERFACE </vt:lpstr>
      <vt:lpstr>MARKER OR TAGGED INTERFACE </vt:lpstr>
      <vt:lpstr>NESTED INTERFACE IN JAVA </vt:lpstr>
      <vt:lpstr>Slide 21</vt:lpstr>
      <vt:lpstr>JAVA PACKAGE  </vt:lpstr>
      <vt:lpstr>Slide 23</vt:lpstr>
      <vt:lpstr>Slide 24</vt:lpstr>
      <vt:lpstr>Slide 25</vt:lpstr>
      <vt:lpstr>Slide 26</vt:lpstr>
      <vt:lpstr>How to access package from another package? </vt:lpstr>
      <vt:lpstr> Using packagename </vt:lpstr>
      <vt:lpstr>Using packagename.classname </vt:lpstr>
      <vt:lpstr>USING FULLY QUALIFIED NAME </vt:lpstr>
      <vt:lpstr>Slide 31</vt:lpstr>
      <vt:lpstr>Subpackage in java </vt:lpstr>
      <vt:lpstr>How to send the class file to another directory or drive? </vt:lpstr>
      <vt:lpstr>Slide 34</vt:lpstr>
      <vt:lpstr>PACKAGE CLASS </vt:lpstr>
      <vt:lpstr>Access Modifiers in Java </vt:lpstr>
      <vt:lpstr>Slide 37</vt:lpstr>
      <vt:lpstr>Slide 38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Core java</dc:title>
  <dc:creator>sushmitha praveen</dc:creator>
  <cp:lastModifiedBy>Windows User</cp:lastModifiedBy>
  <cp:revision>4</cp:revision>
  <dcterms:created xsi:type="dcterms:W3CDTF">2022-04-20T10:16:11Z</dcterms:created>
  <dcterms:modified xsi:type="dcterms:W3CDTF">2022-05-17T12:33:07Z</dcterms:modified>
</cp:coreProperties>
</file>